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2" r:id="rId8"/>
    <p:sldId id="261"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a:p>
        </p:txBody>
      </p:sp>
      <p:sp>
        <p:nvSpPr>
          <p:cNvPr id="4" name="Datos vietos rezervavimo ženklas 3"/>
          <p:cNvSpPr>
            <a:spLocks noGrp="1"/>
          </p:cNvSpPr>
          <p:nvPr>
            <p:ph type="dt" sz="half" idx="10"/>
          </p:nvPr>
        </p:nvSpPr>
        <p:spPr/>
        <p:txBody>
          <a:bodyPr/>
          <a:lstStyle/>
          <a:p>
            <a:fld id="{4EA15DFD-A515-4070-88F5-4F35E5442B32}" type="datetimeFigureOut">
              <a:rPr lang="en-US" smtClean="0"/>
              <a:t>4/15/2020</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28314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4EA15DFD-A515-4070-88F5-4F35E5442B32}" type="datetimeFigureOut">
              <a:rPr lang="en-US" smtClean="0"/>
              <a:t>4/15/2020</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35597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4EA15DFD-A515-4070-88F5-4F35E5442B32}" type="datetimeFigureOut">
              <a:rPr lang="en-US" smtClean="0"/>
              <a:t>4/15/2020</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54612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4EA15DFD-A515-4070-88F5-4F35E5442B32}" type="datetimeFigureOut">
              <a:rPr lang="en-US" smtClean="0"/>
              <a:t>4/15/2020</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416281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4EA15DFD-A515-4070-88F5-4F35E5442B32}" type="datetimeFigureOut">
              <a:rPr lang="en-US" smtClean="0"/>
              <a:t>4/15/2020</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107042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Datos vietos rezervavimo ženklas 4"/>
          <p:cNvSpPr>
            <a:spLocks noGrp="1"/>
          </p:cNvSpPr>
          <p:nvPr>
            <p:ph type="dt" sz="half" idx="10"/>
          </p:nvPr>
        </p:nvSpPr>
        <p:spPr/>
        <p:txBody>
          <a:bodyPr/>
          <a:lstStyle/>
          <a:p>
            <a:fld id="{4EA15DFD-A515-4070-88F5-4F35E5442B32}" type="datetimeFigureOut">
              <a:rPr lang="en-US" smtClean="0"/>
              <a:t>4/15/2020</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29629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7" name="Datos vietos rezervavimo ženklas 6"/>
          <p:cNvSpPr>
            <a:spLocks noGrp="1"/>
          </p:cNvSpPr>
          <p:nvPr>
            <p:ph type="dt" sz="half" idx="10"/>
          </p:nvPr>
        </p:nvSpPr>
        <p:spPr/>
        <p:txBody>
          <a:bodyPr/>
          <a:lstStyle/>
          <a:p>
            <a:fld id="{4EA15DFD-A515-4070-88F5-4F35E5442B32}" type="datetimeFigureOut">
              <a:rPr lang="en-US" smtClean="0"/>
              <a:t>4/15/2020</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386775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fld id="{4EA15DFD-A515-4070-88F5-4F35E5442B32}" type="datetimeFigureOut">
              <a:rPr lang="en-US" smtClean="0"/>
              <a:t>4/15/2020</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402112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EA15DFD-A515-4070-88F5-4F35E5442B32}" type="datetimeFigureOut">
              <a:rPr lang="en-US" smtClean="0"/>
              <a:t>4/15/2020</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84214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4EA15DFD-A515-4070-88F5-4F35E5442B32}" type="datetimeFigureOut">
              <a:rPr lang="en-US" smtClean="0"/>
              <a:t>4/15/2020</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85495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4EA15DFD-A515-4070-88F5-4F35E5442B32}" type="datetimeFigureOut">
              <a:rPr lang="en-US" smtClean="0"/>
              <a:t>4/15/2020</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80DA261-832F-4C61-8351-3B350D8ABEC6}" type="slidenum">
              <a:rPr lang="en-US" smtClean="0"/>
              <a:t>‹#›</a:t>
            </a:fld>
            <a:endParaRPr lang="en-US"/>
          </a:p>
        </p:txBody>
      </p:sp>
    </p:spTree>
    <p:extLst>
      <p:ext uri="{BB962C8B-B14F-4D97-AF65-F5344CB8AC3E}">
        <p14:creationId xmlns:p14="http://schemas.microsoft.com/office/powerpoint/2010/main" val="225369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15DFD-A515-4070-88F5-4F35E5442B32}" type="datetimeFigureOut">
              <a:rPr lang="en-US" smtClean="0"/>
              <a:t>4/15/2020</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DA261-832F-4C61-8351-3B350D8ABEC6}" type="slidenum">
              <a:rPr lang="en-US" smtClean="0"/>
              <a:t>‹#›</a:t>
            </a:fld>
            <a:endParaRPr lang="en-US"/>
          </a:p>
        </p:txBody>
      </p:sp>
    </p:spTree>
    <p:extLst>
      <p:ext uri="{BB962C8B-B14F-4D97-AF65-F5344CB8AC3E}">
        <p14:creationId xmlns:p14="http://schemas.microsoft.com/office/powerpoint/2010/main" val="248141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normAutofit fontScale="90000"/>
          </a:bodyPr>
          <a:lstStyle/>
          <a:p>
            <a:r>
              <a:rPr lang="lt-LT" dirty="0" smtClean="0"/>
              <a:t>Esminiai pokyčiai Lietuvoje po nepriklausomybės atkūrimo</a:t>
            </a:r>
            <a:endParaRPr lang="en-US" dirty="0"/>
          </a:p>
        </p:txBody>
      </p:sp>
      <p:sp>
        <p:nvSpPr>
          <p:cNvPr id="3" name="Antrinis pavadinimas 2"/>
          <p:cNvSpPr>
            <a:spLocks noGrp="1"/>
          </p:cNvSpPr>
          <p:nvPr>
            <p:ph type="subTitle" idx="1"/>
          </p:nvPr>
        </p:nvSpPr>
        <p:spPr/>
        <p:txBody>
          <a:bodyPr/>
          <a:lstStyle/>
          <a:p>
            <a:r>
              <a:rPr lang="lt-LT" dirty="0" smtClean="0"/>
              <a:t>4A</a:t>
            </a:r>
            <a:endParaRPr lang="en-US" dirty="0"/>
          </a:p>
        </p:txBody>
      </p:sp>
    </p:spTree>
    <p:extLst>
      <p:ext uri="{BB962C8B-B14F-4D97-AF65-F5344CB8AC3E}">
        <p14:creationId xmlns:p14="http://schemas.microsoft.com/office/powerpoint/2010/main" val="746425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Namų darbai</a:t>
            </a:r>
            <a:endParaRPr lang="en-US" dirty="0"/>
          </a:p>
        </p:txBody>
      </p:sp>
      <p:sp>
        <p:nvSpPr>
          <p:cNvPr id="3" name="Turinio vietos rezervavimo ženklas 2"/>
          <p:cNvSpPr>
            <a:spLocks noGrp="1"/>
          </p:cNvSpPr>
          <p:nvPr>
            <p:ph idx="1"/>
          </p:nvPr>
        </p:nvSpPr>
        <p:spPr/>
        <p:txBody>
          <a:bodyPr/>
          <a:lstStyle/>
          <a:p>
            <a:r>
              <a:rPr lang="en-US" dirty="0" smtClean="0"/>
              <a:t>§</a:t>
            </a:r>
            <a:r>
              <a:rPr lang="lt-LT" dirty="0" smtClean="0"/>
              <a:t>62 (nuo p. 232)</a:t>
            </a:r>
          </a:p>
          <a:p>
            <a:r>
              <a:rPr lang="lt-LT" dirty="0" smtClean="0"/>
              <a:t>„Laikas“, </a:t>
            </a:r>
            <a:r>
              <a:rPr lang="en-US" dirty="0" smtClean="0"/>
              <a:t>§</a:t>
            </a:r>
            <a:r>
              <a:rPr lang="lt-LT" dirty="0" smtClean="0"/>
              <a:t>7.5</a:t>
            </a:r>
          </a:p>
          <a:p>
            <a:r>
              <a:rPr lang="lt-LT" dirty="0" smtClean="0"/>
              <a:t>Egzaminatorius: „Lietuvos </a:t>
            </a:r>
            <a:r>
              <a:rPr lang="lt-LT" dirty="0"/>
              <a:t>visuomenės </a:t>
            </a:r>
            <a:r>
              <a:rPr lang="lt-LT" dirty="0" smtClean="0"/>
              <a:t>pokyčiai“</a:t>
            </a:r>
            <a:endParaRPr lang="en-US" dirty="0"/>
          </a:p>
        </p:txBody>
      </p:sp>
    </p:spTree>
    <p:extLst>
      <p:ext uri="{BB962C8B-B14F-4D97-AF65-F5344CB8AC3E}">
        <p14:creationId xmlns:p14="http://schemas.microsoft.com/office/powerpoint/2010/main" val="4046892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6755"/>
            <a:ext cx="10515600" cy="1005839"/>
          </a:xfrm>
        </p:spPr>
        <p:txBody>
          <a:bodyPr/>
          <a:lstStyle/>
          <a:p>
            <a:r>
              <a:rPr lang="lt-LT" dirty="0" smtClean="0"/>
              <a:t>Valstybingumo įtvirtinimas</a:t>
            </a:r>
            <a:endParaRPr lang="en-US" dirty="0"/>
          </a:p>
        </p:txBody>
      </p:sp>
      <p:sp>
        <p:nvSpPr>
          <p:cNvPr id="3" name="Turinio vietos rezervavimo ženklas 2"/>
          <p:cNvSpPr>
            <a:spLocks noGrp="1"/>
          </p:cNvSpPr>
          <p:nvPr>
            <p:ph idx="1"/>
          </p:nvPr>
        </p:nvSpPr>
        <p:spPr>
          <a:xfrm>
            <a:off x="838200" y="1306286"/>
            <a:ext cx="10515600" cy="4870677"/>
          </a:xfrm>
        </p:spPr>
        <p:txBody>
          <a:bodyPr/>
          <a:lstStyle/>
          <a:p>
            <a:r>
              <a:rPr lang="lt-LT" dirty="0" smtClean="0"/>
              <a:t>Tarptautinis pripažinimas</a:t>
            </a:r>
          </a:p>
          <a:p>
            <a:r>
              <a:rPr lang="lt-LT" dirty="0" smtClean="0"/>
              <a:t>Lietuva – JT narė (1991m.)</a:t>
            </a:r>
          </a:p>
          <a:p>
            <a:r>
              <a:rPr lang="lt-LT" dirty="0" smtClean="0"/>
              <a:t>1992m. – LR Konstitucija (priimta referendumu)</a:t>
            </a:r>
          </a:p>
          <a:p>
            <a:r>
              <a:rPr lang="lt-LT" dirty="0" smtClean="0"/>
              <a:t>Sienų sutartys su kaimynėmis</a:t>
            </a:r>
          </a:p>
          <a:p>
            <a:r>
              <a:rPr lang="lt-LT" dirty="0" smtClean="0"/>
              <a:t>Rusijos kariuomenės išvedimas iš Lietuvos (1993m.)</a:t>
            </a:r>
          </a:p>
          <a:p>
            <a:endParaRPr lang="lt-LT" dirty="0" smtClean="0"/>
          </a:p>
          <a:p>
            <a:endParaRPr lang="en-US" dirty="0"/>
          </a:p>
        </p:txBody>
      </p:sp>
      <p:pic>
        <p:nvPicPr>
          <p:cNvPr id="4" name="Paveikslėlis 3"/>
          <p:cNvPicPr>
            <a:picLocks noChangeAspect="1"/>
          </p:cNvPicPr>
          <p:nvPr/>
        </p:nvPicPr>
        <p:blipFill>
          <a:blip r:embed="rId2"/>
          <a:stretch>
            <a:fillRect/>
          </a:stretch>
        </p:blipFill>
        <p:spPr>
          <a:xfrm>
            <a:off x="229697" y="4102101"/>
            <a:ext cx="3254140" cy="2497182"/>
          </a:xfrm>
          <a:prstGeom prst="rect">
            <a:avLst/>
          </a:prstGeom>
        </p:spPr>
      </p:pic>
      <p:pic>
        <p:nvPicPr>
          <p:cNvPr id="5" name="Paveikslėlis 4"/>
          <p:cNvPicPr>
            <a:picLocks noChangeAspect="1"/>
          </p:cNvPicPr>
          <p:nvPr/>
        </p:nvPicPr>
        <p:blipFill>
          <a:blip r:embed="rId3"/>
          <a:stretch>
            <a:fillRect/>
          </a:stretch>
        </p:blipFill>
        <p:spPr>
          <a:xfrm>
            <a:off x="8242662" y="4346129"/>
            <a:ext cx="3719641" cy="2324775"/>
          </a:xfrm>
          <a:prstGeom prst="rect">
            <a:avLst/>
          </a:prstGeom>
        </p:spPr>
      </p:pic>
      <p:pic>
        <p:nvPicPr>
          <p:cNvPr id="6" name="Paveikslėlis 5"/>
          <p:cNvPicPr>
            <a:picLocks noChangeAspect="1"/>
          </p:cNvPicPr>
          <p:nvPr/>
        </p:nvPicPr>
        <p:blipFill>
          <a:blip r:embed="rId4"/>
          <a:stretch>
            <a:fillRect/>
          </a:stretch>
        </p:blipFill>
        <p:spPr>
          <a:xfrm>
            <a:off x="3790794" y="4417751"/>
            <a:ext cx="4144911" cy="2181532"/>
          </a:xfrm>
          <a:prstGeom prst="rect">
            <a:avLst/>
          </a:prstGeom>
        </p:spPr>
      </p:pic>
    </p:spTree>
    <p:extLst>
      <p:ext uri="{BB962C8B-B14F-4D97-AF65-F5344CB8AC3E}">
        <p14:creationId xmlns:p14="http://schemas.microsoft.com/office/powerpoint/2010/main" val="1055373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
            <a:ext cx="10515600" cy="822959"/>
          </a:xfrm>
        </p:spPr>
        <p:txBody>
          <a:bodyPr/>
          <a:lstStyle/>
          <a:p>
            <a:r>
              <a:rPr lang="lt-LT" dirty="0" smtClean="0"/>
              <a:t>Ekonominiai pokyčiai</a:t>
            </a:r>
            <a:endParaRPr lang="en-US" dirty="0"/>
          </a:p>
        </p:txBody>
      </p:sp>
      <p:sp>
        <p:nvSpPr>
          <p:cNvPr id="3" name="Turinio vietos rezervavimo ženklas 2"/>
          <p:cNvSpPr>
            <a:spLocks noGrp="1"/>
          </p:cNvSpPr>
          <p:nvPr>
            <p:ph idx="1"/>
          </p:nvPr>
        </p:nvSpPr>
        <p:spPr>
          <a:xfrm>
            <a:off x="91440" y="822960"/>
            <a:ext cx="11913326" cy="5786846"/>
          </a:xfrm>
        </p:spPr>
        <p:txBody>
          <a:bodyPr/>
          <a:lstStyle/>
          <a:p>
            <a:r>
              <a:rPr lang="lt-LT" dirty="0" smtClean="0"/>
              <a:t>Nuo planinės ekonomikos prie rinkos ekonomikos</a:t>
            </a:r>
          </a:p>
          <a:p>
            <a:r>
              <a:rPr lang="lt-LT" dirty="0" smtClean="0"/>
              <a:t>Atsisakyta rublio, įvesti talonai (1991 – 193m.) (vadinami „</a:t>
            </a:r>
            <a:r>
              <a:rPr lang="lt-LT" dirty="0" err="1" smtClean="0"/>
              <a:t>vagnorkėmis</a:t>
            </a:r>
            <a:r>
              <a:rPr lang="lt-LT" dirty="0" smtClean="0"/>
              <a:t>“ dėl to meto ministro pirmininko G. Vagnoriaus. Arba „žvėriukais“)</a:t>
            </a:r>
          </a:p>
          <a:p>
            <a:endParaRPr lang="lt-LT" dirty="0"/>
          </a:p>
          <a:p>
            <a:endParaRPr lang="lt-LT" dirty="0" smtClean="0"/>
          </a:p>
          <a:p>
            <a:endParaRPr lang="lt-LT" dirty="0"/>
          </a:p>
          <a:p>
            <a:endParaRPr lang="lt-LT" dirty="0" smtClean="0"/>
          </a:p>
          <a:p>
            <a:r>
              <a:rPr lang="lt-LT" dirty="0" smtClean="0"/>
              <a:t>1993m. – įvestas litas</a:t>
            </a:r>
          </a:p>
          <a:p>
            <a:pPr marL="0" indent="0">
              <a:buNone/>
            </a:pPr>
            <a:r>
              <a:rPr lang="lt-LT" dirty="0" smtClean="0"/>
              <a:t>(stabilus, 1 doleris – 4 litai)</a:t>
            </a:r>
          </a:p>
          <a:p>
            <a:endParaRPr lang="lt-LT" dirty="0" smtClean="0"/>
          </a:p>
          <a:p>
            <a:endParaRPr lang="en-US" dirty="0"/>
          </a:p>
        </p:txBody>
      </p:sp>
      <p:pic>
        <p:nvPicPr>
          <p:cNvPr id="4" name="Paveikslėlis 3"/>
          <p:cNvPicPr>
            <a:picLocks noChangeAspect="1"/>
          </p:cNvPicPr>
          <p:nvPr/>
        </p:nvPicPr>
        <p:blipFill>
          <a:blip r:embed="rId2"/>
          <a:stretch>
            <a:fillRect/>
          </a:stretch>
        </p:blipFill>
        <p:spPr>
          <a:xfrm>
            <a:off x="392624" y="2154418"/>
            <a:ext cx="3072650" cy="1896020"/>
          </a:xfrm>
          <a:prstGeom prst="rect">
            <a:avLst/>
          </a:prstGeom>
        </p:spPr>
      </p:pic>
      <p:pic>
        <p:nvPicPr>
          <p:cNvPr id="5" name="Paveikslėlis 4"/>
          <p:cNvPicPr>
            <a:picLocks noChangeAspect="1"/>
          </p:cNvPicPr>
          <p:nvPr/>
        </p:nvPicPr>
        <p:blipFill>
          <a:blip r:embed="rId3"/>
          <a:stretch>
            <a:fillRect/>
          </a:stretch>
        </p:blipFill>
        <p:spPr>
          <a:xfrm>
            <a:off x="4230071" y="2331217"/>
            <a:ext cx="2712955" cy="1719221"/>
          </a:xfrm>
          <a:prstGeom prst="rect">
            <a:avLst/>
          </a:prstGeom>
        </p:spPr>
      </p:pic>
      <p:pic>
        <p:nvPicPr>
          <p:cNvPr id="6" name="Paveikslėlis 5"/>
          <p:cNvPicPr>
            <a:picLocks noChangeAspect="1"/>
          </p:cNvPicPr>
          <p:nvPr/>
        </p:nvPicPr>
        <p:blipFill>
          <a:blip r:embed="rId4"/>
          <a:stretch>
            <a:fillRect/>
          </a:stretch>
        </p:blipFill>
        <p:spPr>
          <a:xfrm>
            <a:off x="7553438" y="2331217"/>
            <a:ext cx="3540575" cy="1719221"/>
          </a:xfrm>
          <a:prstGeom prst="rect">
            <a:avLst/>
          </a:prstGeom>
        </p:spPr>
      </p:pic>
      <p:pic>
        <p:nvPicPr>
          <p:cNvPr id="7" name="Paveikslėlis 6"/>
          <p:cNvPicPr>
            <a:picLocks noChangeAspect="1"/>
          </p:cNvPicPr>
          <p:nvPr/>
        </p:nvPicPr>
        <p:blipFill>
          <a:blip r:embed="rId5"/>
          <a:stretch>
            <a:fillRect/>
          </a:stretch>
        </p:blipFill>
        <p:spPr>
          <a:xfrm>
            <a:off x="4131233" y="4311955"/>
            <a:ext cx="2597121" cy="2493480"/>
          </a:xfrm>
          <a:prstGeom prst="rect">
            <a:avLst/>
          </a:prstGeom>
        </p:spPr>
      </p:pic>
      <p:pic>
        <p:nvPicPr>
          <p:cNvPr id="8" name="Paveikslėlis 7"/>
          <p:cNvPicPr>
            <a:picLocks noChangeAspect="1"/>
          </p:cNvPicPr>
          <p:nvPr/>
        </p:nvPicPr>
        <p:blipFill>
          <a:blip r:embed="rId6"/>
          <a:stretch>
            <a:fillRect/>
          </a:stretch>
        </p:blipFill>
        <p:spPr>
          <a:xfrm>
            <a:off x="6842596" y="4311955"/>
            <a:ext cx="2523963" cy="2438611"/>
          </a:xfrm>
          <a:prstGeom prst="rect">
            <a:avLst/>
          </a:prstGeom>
        </p:spPr>
      </p:pic>
      <p:pic>
        <p:nvPicPr>
          <p:cNvPr id="9" name="Paveikslėlis 8"/>
          <p:cNvPicPr>
            <a:picLocks noChangeAspect="1"/>
          </p:cNvPicPr>
          <p:nvPr/>
        </p:nvPicPr>
        <p:blipFill>
          <a:blip r:embed="rId7"/>
          <a:stretch>
            <a:fillRect/>
          </a:stretch>
        </p:blipFill>
        <p:spPr>
          <a:xfrm>
            <a:off x="9536700" y="5499901"/>
            <a:ext cx="2629351" cy="1250665"/>
          </a:xfrm>
          <a:prstGeom prst="rect">
            <a:avLst/>
          </a:prstGeom>
        </p:spPr>
      </p:pic>
      <p:pic>
        <p:nvPicPr>
          <p:cNvPr id="10" name="Paveikslėlis 9"/>
          <p:cNvPicPr>
            <a:picLocks noChangeAspect="1"/>
          </p:cNvPicPr>
          <p:nvPr/>
        </p:nvPicPr>
        <p:blipFill>
          <a:blip r:embed="rId8"/>
          <a:stretch>
            <a:fillRect/>
          </a:stretch>
        </p:blipFill>
        <p:spPr>
          <a:xfrm>
            <a:off x="434791" y="5236323"/>
            <a:ext cx="3353091" cy="1621677"/>
          </a:xfrm>
          <a:prstGeom prst="rect">
            <a:avLst/>
          </a:prstGeom>
        </p:spPr>
      </p:pic>
    </p:spTree>
    <p:extLst>
      <p:ext uri="{BB962C8B-B14F-4D97-AF65-F5344CB8AC3E}">
        <p14:creationId xmlns:p14="http://schemas.microsoft.com/office/powerpoint/2010/main" val="1841781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04503"/>
            <a:ext cx="10515600" cy="901337"/>
          </a:xfrm>
        </p:spPr>
        <p:txBody>
          <a:bodyPr/>
          <a:lstStyle/>
          <a:p>
            <a:r>
              <a:rPr lang="lt-LT" dirty="0" smtClean="0"/>
              <a:t>Ekonominiai pokyčiai</a:t>
            </a:r>
            <a:endParaRPr lang="en-US" dirty="0"/>
          </a:p>
        </p:txBody>
      </p:sp>
      <p:sp>
        <p:nvSpPr>
          <p:cNvPr id="3" name="Turinio vietos rezervavimo ženklas 2"/>
          <p:cNvSpPr>
            <a:spLocks noGrp="1"/>
          </p:cNvSpPr>
          <p:nvPr>
            <p:ph idx="1"/>
          </p:nvPr>
        </p:nvSpPr>
        <p:spPr>
          <a:xfrm>
            <a:off x="326571" y="1005840"/>
            <a:ext cx="11573692" cy="5171123"/>
          </a:xfrm>
        </p:spPr>
        <p:txBody>
          <a:bodyPr>
            <a:normAutofit fontScale="92500" lnSpcReduction="10000"/>
          </a:bodyPr>
          <a:lstStyle/>
          <a:p>
            <a:r>
              <a:rPr lang="lt-LT" dirty="0" smtClean="0"/>
              <a:t>Didelis ekonomikos nuosmukis nepriklausomybės pradžioje, hiperinfliacija  (1992m. - 1163%)</a:t>
            </a:r>
          </a:p>
          <a:p>
            <a:r>
              <a:rPr lang="lt-LT" dirty="0" smtClean="0"/>
              <a:t>Valstybinės nuosavybės privatizavimas</a:t>
            </a:r>
          </a:p>
          <a:p>
            <a:r>
              <a:rPr lang="lt-LT" dirty="0" smtClean="0"/>
              <a:t>Kolūkių naikinimas</a:t>
            </a:r>
          </a:p>
          <a:p>
            <a:pPr marL="0" indent="0">
              <a:buNone/>
            </a:pPr>
            <a:r>
              <a:rPr lang="lt-LT" dirty="0" smtClean="0"/>
              <a:t>a) buvusiems savininkams sugrąžinamas jų buvęs turtas ir žemė (pagal galimybes) - </a:t>
            </a:r>
            <a:r>
              <a:rPr lang="lt-LT" b="1" u="sng" dirty="0" smtClean="0"/>
              <a:t>restitucija</a:t>
            </a:r>
          </a:p>
          <a:p>
            <a:pPr marL="0" indent="0">
              <a:buNone/>
            </a:pPr>
            <a:r>
              <a:rPr lang="lt-LT" dirty="0" smtClean="0"/>
              <a:t>b) visiems suaugusiems skiriami </a:t>
            </a:r>
            <a:r>
              <a:rPr lang="lt-LT" b="1" u="sng" dirty="0" smtClean="0"/>
              <a:t>investiciniai čekiai</a:t>
            </a:r>
            <a:r>
              <a:rPr lang="lt-LT" dirty="0" smtClean="0"/>
              <a:t>, už kuriuos galėjo pirkti privatizuojamo turto akcijas</a:t>
            </a:r>
          </a:p>
          <a:p>
            <a:pPr marL="0" indent="0">
              <a:buNone/>
            </a:pPr>
            <a:r>
              <a:rPr lang="lt-LT" dirty="0" smtClean="0"/>
              <a:t>(reformos iki šiol vertinamos prieštaringai: 1) privatizacija net liaudyje pavadinta „prichvatizacija“, </a:t>
            </a:r>
            <a:r>
              <a:rPr lang="lt-LT" dirty="0" err="1" smtClean="0"/>
              <a:t>t.y</a:t>
            </a:r>
            <a:r>
              <a:rPr lang="lt-LT" dirty="0" smtClean="0"/>
              <a:t>. „pagriebimu“, nes akcijas pardavinėdavo akcinės bendrovės, po to tos bendrovės dirbtinai subankrutuodavo. Rezultatas: dalis labai praturtėjo, o kitai daliai neatiteko nieko. 2) Finansinių piramidžių principu kuriami bankai, įmonės, iš kurių dalis praturtėjo, bet didžioji dalis neteko visų santaupų. 3) kaime valstiečiai gautame 3ha žemės plote negalėjo sukurti konkurencingo ūkio)</a:t>
            </a:r>
            <a:endParaRPr lang="en-US" dirty="0"/>
          </a:p>
        </p:txBody>
      </p:sp>
    </p:spTree>
    <p:extLst>
      <p:ext uri="{BB962C8B-B14F-4D97-AF65-F5344CB8AC3E}">
        <p14:creationId xmlns:p14="http://schemas.microsoft.com/office/powerpoint/2010/main" val="139875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
            <a:ext cx="10515600" cy="1071153"/>
          </a:xfrm>
        </p:spPr>
        <p:txBody>
          <a:bodyPr/>
          <a:lstStyle/>
          <a:p>
            <a:r>
              <a:rPr lang="lt-LT" dirty="0" smtClean="0"/>
              <a:t>Ekonominiai pokyčiai</a:t>
            </a:r>
            <a:endParaRPr lang="en-US" dirty="0"/>
          </a:p>
        </p:txBody>
      </p:sp>
      <p:sp>
        <p:nvSpPr>
          <p:cNvPr id="3" name="Turinio vietos rezervavimo ženklas 2"/>
          <p:cNvSpPr>
            <a:spLocks noGrp="1"/>
          </p:cNvSpPr>
          <p:nvPr>
            <p:ph idx="1"/>
          </p:nvPr>
        </p:nvSpPr>
        <p:spPr>
          <a:xfrm>
            <a:off x="838200" y="1188720"/>
            <a:ext cx="10515600" cy="4988243"/>
          </a:xfrm>
        </p:spPr>
        <p:txBody>
          <a:bodyPr/>
          <a:lstStyle/>
          <a:p>
            <a:r>
              <a:rPr lang="lt-LT" dirty="0" smtClean="0"/>
              <a:t>Siaurinami ekonominiai ryšiai su Rusija</a:t>
            </a:r>
          </a:p>
          <a:p>
            <a:r>
              <a:rPr lang="lt-LT" dirty="0" smtClean="0"/>
              <a:t>Verslas orientuojamas į Vakarus</a:t>
            </a:r>
          </a:p>
          <a:p>
            <a:r>
              <a:rPr lang="lt-LT" dirty="0" smtClean="0"/>
              <a:t>Plėtojamas smulkus verslas</a:t>
            </a:r>
          </a:p>
          <a:p>
            <a:r>
              <a:rPr lang="lt-LT" dirty="0" smtClean="0"/>
              <a:t>Valstybės parama ūkininkams </a:t>
            </a:r>
            <a:endParaRPr lang="en-US" dirty="0"/>
          </a:p>
        </p:txBody>
      </p:sp>
    </p:spTree>
    <p:extLst>
      <p:ext uri="{BB962C8B-B14F-4D97-AF65-F5344CB8AC3E}">
        <p14:creationId xmlns:p14="http://schemas.microsoft.com/office/powerpoint/2010/main" val="2847596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
            <a:ext cx="10515600" cy="1123405"/>
          </a:xfrm>
        </p:spPr>
        <p:txBody>
          <a:bodyPr/>
          <a:lstStyle/>
          <a:p>
            <a:r>
              <a:rPr lang="lt-LT" dirty="0" smtClean="0"/>
              <a:t>Socialiniai pokyčiai</a:t>
            </a:r>
            <a:endParaRPr lang="en-US" dirty="0"/>
          </a:p>
        </p:txBody>
      </p:sp>
      <p:sp>
        <p:nvSpPr>
          <p:cNvPr id="3" name="Turinio vietos rezervavimo ženklas 2"/>
          <p:cNvSpPr>
            <a:spLocks noGrp="1"/>
          </p:cNvSpPr>
          <p:nvPr>
            <p:ph idx="1"/>
          </p:nvPr>
        </p:nvSpPr>
        <p:spPr>
          <a:xfrm>
            <a:off x="457200" y="992777"/>
            <a:ext cx="11155680" cy="5460274"/>
          </a:xfrm>
        </p:spPr>
        <p:txBody>
          <a:bodyPr>
            <a:normAutofit fontScale="92500" lnSpcReduction="10000"/>
          </a:bodyPr>
          <a:lstStyle/>
          <a:p>
            <a:r>
              <a:rPr lang="lt-LT" dirty="0" smtClean="0"/>
              <a:t>Socialinės </a:t>
            </a:r>
            <a:r>
              <a:rPr lang="lt-LT" u="sng" dirty="0" smtClean="0"/>
              <a:t>diferenciacijo</a:t>
            </a:r>
            <a:r>
              <a:rPr lang="lt-LT" dirty="0" smtClean="0"/>
              <a:t>s išaugimas: augo </a:t>
            </a:r>
            <a:r>
              <a:rPr lang="lt-LT" u="sng" dirty="0" smtClean="0"/>
              <a:t>naujųjų savininkų </a:t>
            </a:r>
            <a:r>
              <a:rPr lang="lt-LT" dirty="0" smtClean="0"/>
              <a:t>sluoksnis, (dalis jų – neteisėtai praturtėję), bet daugėjo ir </a:t>
            </a:r>
            <a:r>
              <a:rPr lang="lt-LT" u="sng" dirty="0" smtClean="0"/>
              <a:t>neturtingų žmonių</a:t>
            </a:r>
            <a:r>
              <a:rPr lang="lt-LT" dirty="0" smtClean="0"/>
              <a:t>, kurie nesugebėjo prisitaikyti prie radikalių pokyčių</a:t>
            </a:r>
          </a:p>
          <a:p>
            <a:r>
              <a:rPr lang="lt-LT" dirty="0" smtClean="0"/>
              <a:t>Priešiškumo tarp tų dviejų grupių augimas:</a:t>
            </a:r>
          </a:p>
          <a:p>
            <a:pPr marL="0" indent="0">
              <a:buNone/>
            </a:pPr>
            <a:r>
              <a:rPr lang="lt-LT" dirty="0" smtClean="0"/>
              <a:t> - Praturtėję kaltina kitus tingėjimu ir pan.</a:t>
            </a:r>
          </a:p>
          <a:p>
            <a:pPr marL="0" indent="0">
              <a:buNone/>
            </a:pPr>
            <a:r>
              <a:rPr lang="lt-LT" dirty="0" smtClean="0"/>
              <a:t> - Nuskurdę kaltina praturtėjusius vagystėmis vykstant privatizacijai, didžiuliu išnaudojimu, nesiskaitymu su darbuotojais ir pan.</a:t>
            </a:r>
          </a:p>
          <a:p>
            <a:r>
              <a:rPr lang="lt-LT" dirty="0" smtClean="0"/>
              <a:t>Nusikalstamumo išaugimas (reketininkai), organizuotų nusikalstamų grupuočių atsiradimas („agurkiniai“, „daktarai“, „Vilniaus brigada“)</a:t>
            </a:r>
          </a:p>
          <a:p>
            <a:r>
              <a:rPr lang="lt-LT" dirty="0" smtClean="0"/>
              <a:t>Valstybės </a:t>
            </a:r>
            <a:r>
              <a:rPr lang="lt-LT" dirty="0" err="1" smtClean="0"/>
              <a:t>nesugebėjimas</a:t>
            </a:r>
            <a:r>
              <a:rPr lang="lt-LT" dirty="0" smtClean="0"/>
              <a:t> nuslopinti organizuoto nusikalstamumo</a:t>
            </a:r>
          </a:p>
          <a:p>
            <a:r>
              <a:rPr lang="lt-LT" dirty="0" smtClean="0"/>
              <a:t>Nauja alkoholizmo banga, ypač kaimuose</a:t>
            </a:r>
          </a:p>
          <a:p>
            <a:r>
              <a:rPr lang="lt-LT" dirty="0" smtClean="0"/>
              <a:t>Pirmieji privatizacijos metai – „laukinis kapitalizmas“</a:t>
            </a:r>
          </a:p>
          <a:p>
            <a:r>
              <a:rPr lang="lt-LT" dirty="0" err="1" smtClean="0"/>
              <a:t>Homo</a:t>
            </a:r>
            <a:r>
              <a:rPr lang="lt-LT" dirty="0" smtClean="0"/>
              <a:t> </a:t>
            </a:r>
            <a:r>
              <a:rPr lang="lt-LT" dirty="0" err="1" smtClean="0"/>
              <a:t>sovieticus</a:t>
            </a:r>
            <a:r>
              <a:rPr lang="lt-LT" dirty="0" smtClean="0"/>
              <a:t> mąstymas: viską turi duoti valdžia tam tikrų žmonių tarpe</a:t>
            </a:r>
            <a:endParaRPr lang="en-US" dirty="0"/>
          </a:p>
        </p:txBody>
      </p:sp>
    </p:spTree>
    <p:extLst>
      <p:ext uri="{BB962C8B-B14F-4D97-AF65-F5344CB8AC3E}">
        <p14:creationId xmlns:p14="http://schemas.microsoft.com/office/powerpoint/2010/main" val="425478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Emigracija ir imigracija</a:t>
            </a:r>
            <a:endParaRPr lang="en-US" dirty="0"/>
          </a:p>
        </p:txBody>
      </p:sp>
      <p:sp>
        <p:nvSpPr>
          <p:cNvPr id="3" name="Turinio vietos rezervavimo ženklas 2"/>
          <p:cNvSpPr>
            <a:spLocks noGrp="1"/>
          </p:cNvSpPr>
          <p:nvPr>
            <p:ph sz="half" idx="1"/>
          </p:nvPr>
        </p:nvSpPr>
        <p:spPr/>
        <p:txBody>
          <a:bodyPr>
            <a:normAutofit/>
          </a:bodyPr>
          <a:lstStyle/>
          <a:p>
            <a:r>
              <a:rPr lang="lt-LT" b="1" dirty="0" smtClean="0"/>
              <a:t>Emigracijos</a:t>
            </a:r>
            <a:r>
              <a:rPr lang="lt-LT" dirty="0" smtClean="0"/>
              <a:t> kryptis – Vakarų Europa</a:t>
            </a:r>
          </a:p>
          <a:p>
            <a:pPr marL="0" indent="0">
              <a:buNone/>
            </a:pPr>
            <a:r>
              <a:rPr lang="lt-LT" dirty="0" smtClean="0"/>
              <a:t> - Priežastys:</a:t>
            </a:r>
          </a:p>
          <a:p>
            <a:pPr marL="0" indent="0">
              <a:buNone/>
            </a:pPr>
            <a:r>
              <a:rPr lang="lt-LT" dirty="0" smtClean="0"/>
              <a:t>a) atsivėrusios sienos</a:t>
            </a:r>
          </a:p>
          <a:p>
            <a:pPr marL="0" indent="0">
              <a:buNone/>
            </a:pPr>
            <a:r>
              <a:rPr lang="lt-LT" dirty="0" smtClean="0"/>
              <a:t>b) darbo paieškos</a:t>
            </a:r>
          </a:p>
          <a:p>
            <a:pPr marL="0" indent="0">
              <a:buNone/>
            </a:pPr>
            <a:r>
              <a:rPr lang="lt-LT" dirty="0" smtClean="0"/>
              <a:t>c) aukštesnio pragyvenimo lygio paieškos</a:t>
            </a:r>
          </a:p>
          <a:p>
            <a:pPr marL="0" indent="0">
              <a:buNone/>
            </a:pPr>
            <a:r>
              <a:rPr lang="lt-LT" dirty="0" smtClean="0"/>
              <a:t>d) pažeminimo ir niekinimo darbe vengimas</a:t>
            </a:r>
          </a:p>
          <a:p>
            <a:pPr marL="0" indent="0">
              <a:buNone/>
            </a:pPr>
            <a:endParaRPr lang="lt-LT" dirty="0"/>
          </a:p>
          <a:p>
            <a:endParaRPr lang="en-US" dirty="0"/>
          </a:p>
        </p:txBody>
      </p:sp>
      <p:sp>
        <p:nvSpPr>
          <p:cNvPr id="4" name="Turinio vietos rezervavimo ženklas 3"/>
          <p:cNvSpPr>
            <a:spLocks noGrp="1"/>
          </p:cNvSpPr>
          <p:nvPr>
            <p:ph sz="half" idx="2"/>
          </p:nvPr>
        </p:nvSpPr>
        <p:spPr/>
        <p:txBody>
          <a:bodyPr>
            <a:normAutofit/>
          </a:bodyPr>
          <a:lstStyle/>
          <a:p>
            <a:r>
              <a:rPr lang="lt-LT" b="1" dirty="0" smtClean="0"/>
              <a:t>Imigracija</a:t>
            </a:r>
          </a:p>
          <a:p>
            <a:pPr marL="0" indent="0">
              <a:buNone/>
            </a:pPr>
            <a:r>
              <a:rPr lang="lt-LT" dirty="0" smtClean="0"/>
              <a:t> - Priežastys:</a:t>
            </a:r>
          </a:p>
          <a:p>
            <a:pPr marL="514350" indent="-514350">
              <a:buAutoNum type="alphaLcParenR"/>
            </a:pPr>
            <a:r>
              <a:rPr lang="lt-LT" dirty="0" smtClean="0"/>
              <a:t>tremtinių ir išeivių grįžimas namo</a:t>
            </a:r>
          </a:p>
          <a:p>
            <a:pPr marL="514350" indent="-514350">
              <a:buAutoNum type="alphaLcParenR"/>
            </a:pPr>
            <a:r>
              <a:rPr lang="lt-LT" dirty="0" smtClean="0"/>
              <a:t>imigrantai iš neturtingesnių šalių (Baltarusija,  Ukraina)</a:t>
            </a:r>
          </a:p>
          <a:p>
            <a:pPr marL="514350" indent="-514350">
              <a:buAutoNum type="alphaLcParenR"/>
            </a:pPr>
            <a:r>
              <a:rPr lang="lt-LT" dirty="0" smtClean="0"/>
              <a:t>imigrantai iš nedemokratinių šalių (Baltarusija)</a:t>
            </a:r>
          </a:p>
          <a:p>
            <a:pPr marL="514350" indent="-514350">
              <a:buAutoNum type="alphaLcParenR"/>
            </a:pPr>
            <a:r>
              <a:rPr lang="lt-LT" dirty="0" err="1" smtClean="0"/>
              <a:t>XXIa</a:t>
            </a:r>
            <a:r>
              <a:rPr lang="lt-LT" dirty="0" smtClean="0"/>
              <a:t>. – politiniai pabėgėliai</a:t>
            </a:r>
          </a:p>
          <a:p>
            <a:endParaRPr lang="lt-LT" dirty="0" smtClean="0"/>
          </a:p>
          <a:p>
            <a:endParaRPr lang="en-US" dirty="0"/>
          </a:p>
        </p:txBody>
      </p:sp>
    </p:spTree>
    <p:extLst>
      <p:ext uri="{BB962C8B-B14F-4D97-AF65-F5344CB8AC3E}">
        <p14:creationId xmlns:p14="http://schemas.microsoft.com/office/powerpoint/2010/main" val="1093783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43691"/>
            <a:ext cx="10515600" cy="927463"/>
          </a:xfrm>
        </p:spPr>
        <p:txBody>
          <a:bodyPr/>
          <a:lstStyle/>
          <a:p>
            <a:r>
              <a:rPr lang="lt-LT" dirty="0" smtClean="0"/>
              <a:t>Pokyčiai tautinėje struktūroje </a:t>
            </a:r>
            <a:endParaRPr lang="en-US" dirty="0"/>
          </a:p>
        </p:txBody>
      </p:sp>
      <p:sp>
        <p:nvSpPr>
          <p:cNvPr id="3" name="Turinio vietos rezervavimo ženklas 2"/>
          <p:cNvSpPr>
            <a:spLocks noGrp="1"/>
          </p:cNvSpPr>
          <p:nvPr>
            <p:ph idx="1"/>
          </p:nvPr>
        </p:nvSpPr>
        <p:spPr>
          <a:xfrm>
            <a:off x="838200" y="1162594"/>
            <a:ext cx="10515600" cy="5014369"/>
          </a:xfrm>
        </p:spPr>
        <p:txBody>
          <a:bodyPr>
            <a:normAutofit/>
          </a:bodyPr>
          <a:lstStyle/>
          <a:p>
            <a:r>
              <a:rPr lang="lt-LT" dirty="0" smtClean="0"/>
              <a:t>Lietuvos valdžia laikėsi protingos pozicijos tautinių mažumų klausimu: visų tautybių žmonės, tuo metu gyvenę Lietuvoje, galėjo įsigyti LR pilietybę. </a:t>
            </a:r>
          </a:p>
          <a:p>
            <a:r>
              <a:rPr lang="lt-LT" dirty="0" smtClean="0"/>
              <a:t>Todėl </a:t>
            </a:r>
            <a:r>
              <a:rPr lang="lt-LT" sz="3600" b="1" dirty="0" smtClean="0"/>
              <a:t>↑</a:t>
            </a:r>
            <a:r>
              <a:rPr lang="lt-LT" dirty="0" smtClean="0"/>
              <a:t> Lietuvoje:</a:t>
            </a:r>
          </a:p>
          <a:p>
            <a:pPr marL="0" indent="0">
              <a:buNone/>
            </a:pPr>
            <a:r>
              <a:rPr lang="lt-LT" dirty="0" smtClean="0"/>
              <a:t> - Nekilo jokių didesnių tautinių mažumų nepasitenkinimų Lietuvos vyriausybe (skirtingai negu Estijoje ir Latvijoje</a:t>
            </a:r>
          </a:p>
          <a:p>
            <a:pPr marL="0" indent="0">
              <a:buNone/>
            </a:pPr>
            <a:r>
              <a:rPr lang="lt-LT" dirty="0" smtClean="0"/>
              <a:t> - Tautinė struktūra kito nedaug:</a:t>
            </a:r>
          </a:p>
          <a:p>
            <a:pPr marL="514350" indent="-514350">
              <a:buAutoNum type="alphaLcParenR"/>
            </a:pPr>
            <a:r>
              <a:rPr lang="lt-LT" dirty="0" smtClean="0"/>
              <a:t>dalis kitataučių išvyko</a:t>
            </a:r>
          </a:p>
          <a:p>
            <a:pPr marL="514350" indent="-514350">
              <a:buAutoNum type="alphaLcParenR"/>
            </a:pPr>
            <a:r>
              <a:rPr lang="lt-LT" dirty="0" smtClean="0"/>
              <a:t>grįžo dalis tremtinių ir emigrantų</a:t>
            </a:r>
          </a:p>
          <a:p>
            <a:pPr marL="514350" indent="-514350">
              <a:buFont typeface="Arial" panose="020B0604020202020204" pitchFamily="34" charset="0"/>
              <a:buAutoNum type="alphaLcParenR"/>
            </a:pPr>
            <a:r>
              <a:rPr lang="lt-LT" dirty="0" smtClean="0"/>
              <a:t>lietuviai sudarė 84% gyventojų</a:t>
            </a:r>
          </a:p>
          <a:p>
            <a:pPr marL="514350" indent="-514350">
              <a:buAutoNum type="alphaLcParenR"/>
            </a:pPr>
            <a:endParaRPr lang="lt-LT" dirty="0" smtClean="0"/>
          </a:p>
          <a:p>
            <a:pPr marL="0" indent="0">
              <a:buNone/>
            </a:pPr>
            <a:endParaRPr lang="en-US" dirty="0"/>
          </a:p>
        </p:txBody>
      </p:sp>
    </p:spTree>
    <p:extLst>
      <p:ext uri="{BB962C8B-B14F-4D97-AF65-F5344CB8AC3E}">
        <p14:creationId xmlns:p14="http://schemas.microsoft.com/office/powerpoint/2010/main" val="44348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Svarbiausi laimėjimai iki </a:t>
            </a:r>
            <a:r>
              <a:rPr lang="lt-LT" dirty="0" err="1" smtClean="0"/>
              <a:t>XXa</a:t>
            </a:r>
            <a:r>
              <a:rPr lang="lt-LT" dirty="0" smtClean="0"/>
              <a:t>. </a:t>
            </a:r>
            <a:r>
              <a:rPr lang="lt-LT" dirty="0" err="1" smtClean="0"/>
              <a:t>pab</a:t>
            </a:r>
            <a:r>
              <a:rPr lang="lt-LT" dirty="0" smtClean="0"/>
              <a:t>.</a:t>
            </a:r>
            <a:endParaRPr lang="en-US" dirty="0"/>
          </a:p>
        </p:txBody>
      </p:sp>
      <p:sp>
        <p:nvSpPr>
          <p:cNvPr id="3" name="Turinio vietos rezervavimo ženklas 2"/>
          <p:cNvSpPr>
            <a:spLocks noGrp="1"/>
          </p:cNvSpPr>
          <p:nvPr>
            <p:ph idx="1"/>
          </p:nvPr>
        </p:nvSpPr>
        <p:spPr/>
        <p:txBody>
          <a:bodyPr/>
          <a:lstStyle/>
          <a:p>
            <a:r>
              <a:rPr lang="lt-LT" dirty="0" smtClean="0"/>
              <a:t>Pripažinta pasaulyje valstybė, JT narė</a:t>
            </a:r>
          </a:p>
          <a:p>
            <a:r>
              <a:rPr lang="lt-LT" dirty="0" smtClean="0"/>
              <a:t>Rinkos ekonomika</a:t>
            </a:r>
          </a:p>
          <a:p>
            <a:r>
              <a:rPr lang="lt-LT" dirty="0" smtClean="0"/>
              <a:t>Persiorientavimas į Vakarus</a:t>
            </a:r>
          </a:p>
          <a:p>
            <a:r>
              <a:rPr lang="lt-LT" dirty="0" smtClean="0"/>
              <a:t>LR Konstitucija</a:t>
            </a:r>
          </a:p>
          <a:p>
            <a:r>
              <a:rPr lang="lt-LT" dirty="0" smtClean="0"/>
              <a:t>Sava  valiuta – litas</a:t>
            </a:r>
          </a:p>
          <a:p>
            <a:r>
              <a:rPr lang="lt-LT" dirty="0" smtClean="0"/>
              <a:t>Išvesta Rusijos kariuomenė</a:t>
            </a:r>
          </a:p>
          <a:p>
            <a:r>
              <a:rPr lang="lt-LT" dirty="0" smtClean="0"/>
              <a:t>1994m. – bendras vidaus produktas pirmą kartą išaugo</a:t>
            </a:r>
          </a:p>
          <a:p>
            <a:r>
              <a:rPr lang="lt-LT" dirty="0" smtClean="0"/>
              <a:t>Sunaikintas organizuotas nusikalstamumas</a:t>
            </a:r>
          </a:p>
          <a:p>
            <a:endParaRPr lang="en-US" dirty="0"/>
          </a:p>
        </p:txBody>
      </p:sp>
    </p:spTree>
    <p:extLst>
      <p:ext uri="{BB962C8B-B14F-4D97-AF65-F5344CB8AC3E}">
        <p14:creationId xmlns:p14="http://schemas.microsoft.com/office/powerpoint/2010/main" val="2728320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543</Words>
  <Application>Microsoft Office PowerPoint</Application>
  <PresentationFormat>Plačiaekranė</PresentationFormat>
  <Paragraphs>73</Paragraphs>
  <Slides>10</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10</vt:i4>
      </vt:variant>
    </vt:vector>
  </HeadingPairs>
  <TitlesOfParts>
    <vt:vector size="14" baseType="lpstr">
      <vt:lpstr>Arial</vt:lpstr>
      <vt:lpstr>Calibri</vt:lpstr>
      <vt:lpstr>Calibri Light</vt:lpstr>
      <vt:lpstr>„Office“ tema</vt:lpstr>
      <vt:lpstr>Esminiai pokyčiai Lietuvoje po nepriklausomybės atkūrimo</vt:lpstr>
      <vt:lpstr>Valstybingumo įtvirtinimas</vt:lpstr>
      <vt:lpstr>Ekonominiai pokyčiai</vt:lpstr>
      <vt:lpstr>Ekonominiai pokyčiai</vt:lpstr>
      <vt:lpstr>Ekonominiai pokyčiai</vt:lpstr>
      <vt:lpstr>Socialiniai pokyčiai</vt:lpstr>
      <vt:lpstr>Emigracija ir imigracija</vt:lpstr>
      <vt:lpstr>Pokyčiai tautinėje struktūroje </vt:lpstr>
      <vt:lpstr>Svarbiausi laimėjimai iki XXa. pab.</vt:lpstr>
      <vt:lpstr>Namų darbai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Esminiai pokyčiai Lietuvoje po nepriklausomybė atkūrimo</dc:title>
  <dc:creator>Vida U</dc:creator>
  <cp:lastModifiedBy>Vida U</cp:lastModifiedBy>
  <cp:revision>18</cp:revision>
  <dcterms:created xsi:type="dcterms:W3CDTF">2020-04-15T14:36:53Z</dcterms:created>
  <dcterms:modified xsi:type="dcterms:W3CDTF">2020-04-15T16:46:12Z</dcterms:modified>
</cp:coreProperties>
</file>